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343" autoAdjust="0"/>
  </p:normalViewPr>
  <p:slideViewPr>
    <p:cSldViewPr snapToGrid="0">
      <p:cViewPr varScale="1">
        <p:scale>
          <a:sx n="85" d="100"/>
          <a:sy n="85" d="100"/>
        </p:scale>
        <p:origin x="108" y="9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FCD9A-9334-4463-BB21-628C9BFF7A3D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F49E4-A675-46EA-8102-23D3F9CD6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676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F49E4-A675-46EA-8102-23D3F9CD6B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182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F49E4-A675-46EA-8102-23D3F9CD6BE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546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2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033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60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50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498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396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74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458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695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04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97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988BC-7F5B-4C4F-B279-54AF0FAD40BF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25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3884" y="1753666"/>
            <a:ext cx="2558116" cy="51043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047896" cy="115268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1516" y="131245"/>
            <a:ext cx="9144000" cy="53264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CJK CTO MEETING AGENDA</a:t>
            </a:r>
            <a:br>
              <a:rPr lang="en-US" sz="2800" b="1" dirty="0">
                <a:solidFill>
                  <a:schemeClr val="tx2"/>
                </a:solidFill>
              </a:rPr>
            </a:br>
            <a:endParaRPr lang="en-GB" sz="28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4571" y="576343"/>
            <a:ext cx="10496404" cy="7494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700" b="1" dirty="0"/>
              <a:t>Opening Remarks and </a:t>
            </a:r>
            <a:r>
              <a:rPr lang="en-US" sz="1700" b="1" dirty="0" smtClean="0"/>
              <a:t>Welcome</a:t>
            </a:r>
            <a:r>
              <a:rPr lang="en-US" sz="1700" dirty="0"/>
              <a:t>	</a:t>
            </a:r>
            <a:r>
              <a:rPr lang="en-US" sz="1700" dirty="0" smtClean="0"/>
              <a:t>				  </a:t>
            </a:r>
            <a:r>
              <a:rPr lang="en-US" sz="1700" b="1" i="1" dirty="0" smtClean="0"/>
              <a:t>09:30-10:00</a:t>
            </a:r>
            <a:r>
              <a:rPr lang="en-US" sz="1700" b="1" i="1" dirty="0"/>
              <a:t>	</a:t>
            </a:r>
            <a:br>
              <a:rPr lang="en-US" sz="1700" b="1" i="1" dirty="0"/>
            </a:br>
            <a:endParaRPr lang="en-US" sz="1700" b="1" i="1" dirty="0"/>
          </a:p>
          <a:p>
            <a:pPr marL="342900" indent="-342900">
              <a:buAutoNum type="arabicPeriod"/>
            </a:pPr>
            <a:r>
              <a:rPr lang="en-US" sz="1700" b="1" dirty="0"/>
              <a:t>Adoption of Agenda						</a:t>
            </a:r>
            <a:endParaRPr lang="en-US" sz="1700" b="1" dirty="0" smtClean="0"/>
          </a:p>
          <a:p>
            <a:pPr marL="342900" indent="-342900">
              <a:buAutoNum type="arabicPeriod"/>
            </a:pPr>
            <a:endParaRPr lang="en-US" sz="1700" b="1" dirty="0" smtClean="0"/>
          </a:p>
          <a:p>
            <a:pPr marL="342900" indent="-342900">
              <a:buAutoNum type="arabicPeriod"/>
            </a:pPr>
            <a:r>
              <a:rPr lang="en-US" sz="1700" b="1" dirty="0" smtClean="0"/>
              <a:t>Executive </a:t>
            </a:r>
            <a:r>
              <a:rPr lang="en-US" sz="1700" b="1" dirty="0"/>
              <a:t>Briefing by </a:t>
            </a:r>
            <a:r>
              <a:rPr lang="en-US" sz="1700" b="1" dirty="0" smtClean="0"/>
              <a:t>TSB	</a:t>
            </a:r>
            <a:r>
              <a:rPr lang="en-US" sz="1700" b="1" dirty="0"/>
              <a:t>	</a:t>
            </a:r>
            <a:r>
              <a:rPr lang="en-US" sz="1700" b="1" dirty="0" smtClean="0"/>
              <a:t>				  </a:t>
            </a:r>
            <a:r>
              <a:rPr lang="en-US" sz="1700" b="1" i="1" dirty="0" smtClean="0"/>
              <a:t>10:00-11:00</a:t>
            </a:r>
            <a:endParaRPr lang="en-US" sz="1700" b="1" i="1" dirty="0"/>
          </a:p>
          <a:p>
            <a:pPr lvl="1"/>
            <a:r>
              <a:rPr lang="en-US" sz="1700" dirty="0"/>
              <a:t>3.1	Update on the work in ITU-T</a:t>
            </a:r>
          </a:p>
          <a:p>
            <a:pPr lvl="1"/>
            <a:r>
              <a:rPr lang="en-US" sz="1700" dirty="0"/>
              <a:t>3.2	Preparation for </a:t>
            </a:r>
            <a:r>
              <a:rPr lang="en-US" sz="1700" dirty="0" smtClean="0"/>
              <a:t>WTSA20</a:t>
            </a:r>
          </a:p>
          <a:p>
            <a:pPr lvl="1"/>
            <a:endParaRPr lang="en-US" sz="1700" dirty="0" smtClean="0"/>
          </a:p>
          <a:p>
            <a:pPr marL="342900" lvl="1" indent="-342900">
              <a:buFont typeface="+mj-lt"/>
              <a:buAutoNum type="arabicPeriod" startAt="4"/>
            </a:pPr>
            <a:r>
              <a:rPr lang="en-US" sz="1700" b="1" dirty="0"/>
              <a:t>TTC </a:t>
            </a:r>
            <a:r>
              <a:rPr lang="en-US" sz="1700" b="1" dirty="0" smtClean="0"/>
              <a:t>Briefing</a:t>
            </a:r>
          </a:p>
          <a:p>
            <a:pPr marL="0" lvl="1"/>
            <a:endParaRPr lang="en-US" sz="1700" b="1" dirty="0" smtClean="0"/>
          </a:p>
          <a:p>
            <a:pPr marL="342900" lvl="1" indent="-342900">
              <a:buFont typeface="+mj-lt"/>
              <a:buAutoNum type="arabicPeriod" startAt="5"/>
            </a:pPr>
            <a:r>
              <a:rPr lang="en-US" sz="1700" b="1" dirty="0"/>
              <a:t>I</a:t>
            </a:r>
            <a:r>
              <a:rPr lang="en-US" sz="1700" b="1" dirty="0" smtClean="0"/>
              <a:t>nteraction </a:t>
            </a:r>
            <a:r>
              <a:rPr lang="en-US" sz="1700" b="1" dirty="0"/>
              <a:t>between ITU and Open Source </a:t>
            </a:r>
          </a:p>
          <a:p>
            <a:endParaRPr lang="en-US" sz="1700" dirty="0"/>
          </a:p>
          <a:p>
            <a:r>
              <a:rPr lang="en-US" sz="1700" b="1" i="1" dirty="0" smtClean="0"/>
              <a:t>Group Photo and Lunch 						  11:00-13:00</a:t>
            </a:r>
            <a:r>
              <a:rPr lang="en-US" sz="1700" b="1" i="1" dirty="0"/>
              <a:t>					</a:t>
            </a:r>
            <a:endParaRPr lang="en-GB" sz="1700" dirty="0" smtClean="0"/>
          </a:p>
          <a:p>
            <a:pPr marL="342900" indent="-342900">
              <a:buFont typeface="+mj-lt"/>
              <a:buAutoNum type="arabicPeriod" startAt="6"/>
            </a:pPr>
            <a:r>
              <a:rPr lang="en-US" sz="1700" b="1" dirty="0" smtClean="0"/>
              <a:t>Topic 1: AI</a:t>
            </a:r>
          </a:p>
          <a:p>
            <a:pPr marL="799200" lvl="1" indent="-342000"/>
            <a:r>
              <a:rPr lang="en-US" sz="1700" dirty="0"/>
              <a:t>6</a:t>
            </a:r>
            <a:r>
              <a:rPr lang="en-US" sz="1700" dirty="0" smtClean="0"/>
              <a:t>.1 </a:t>
            </a:r>
            <a:r>
              <a:rPr lang="en-US" sz="1700" dirty="0"/>
              <a:t>AI for Networks </a:t>
            </a:r>
            <a:r>
              <a:rPr lang="en-US" sz="1700" dirty="0" smtClean="0"/>
              <a:t>(TTC)</a:t>
            </a:r>
          </a:p>
          <a:p>
            <a:pPr marL="799200" lvl="1" indent="-342000"/>
            <a:r>
              <a:rPr lang="en-US" sz="1700" dirty="0"/>
              <a:t>6</a:t>
            </a:r>
            <a:r>
              <a:rPr lang="en-US" sz="1700" dirty="0" smtClean="0"/>
              <a:t>.2 </a:t>
            </a:r>
            <a:r>
              <a:rPr lang="en-US" sz="1700" dirty="0"/>
              <a:t>Machine Learning-assisted Network Analysis Use Case (KDDI)</a:t>
            </a:r>
          </a:p>
          <a:p>
            <a:pPr marL="799200" lvl="1" indent="-342000"/>
            <a:r>
              <a:rPr lang="en-US" sz="1700" dirty="0"/>
              <a:t>6</a:t>
            </a:r>
            <a:r>
              <a:rPr lang="en-US" sz="1700" dirty="0" smtClean="0"/>
              <a:t>.3 </a:t>
            </a:r>
            <a:r>
              <a:rPr lang="en-US" sz="1700" dirty="0"/>
              <a:t>	</a:t>
            </a:r>
            <a:r>
              <a:rPr lang="en-GB" sz="1700" dirty="0"/>
              <a:t>Application of AI for the automation of virtual network service control (NICT</a:t>
            </a:r>
            <a:r>
              <a:rPr lang="en-GB" sz="1700" dirty="0" smtClean="0"/>
              <a:t>)</a:t>
            </a:r>
          </a:p>
          <a:p>
            <a:pPr marL="799200" lvl="1" indent="-342000"/>
            <a:endParaRPr lang="en-US" sz="1700" dirty="0"/>
          </a:p>
          <a:p>
            <a:pPr marL="342900" lvl="1" indent="-342900">
              <a:buFont typeface="+mj-lt"/>
              <a:buAutoNum type="arabicPeriod" startAt="7"/>
            </a:pPr>
            <a:r>
              <a:rPr lang="en-US" sz="1700" b="1" dirty="0"/>
              <a:t>Topic 2: Quantum communications</a:t>
            </a:r>
          </a:p>
          <a:p>
            <a:pPr lvl="0"/>
            <a:r>
              <a:rPr lang="en-US" sz="1700" b="1" dirty="0" smtClean="0">
                <a:solidFill>
                  <a:prstClr val="black"/>
                </a:solidFill>
              </a:rPr>
              <a:t>         </a:t>
            </a:r>
            <a:r>
              <a:rPr lang="en-US" sz="1700" dirty="0">
                <a:solidFill>
                  <a:prstClr val="black"/>
                </a:solidFill>
              </a:rPr>
              <a:t>7</a:t>
            </a:r>
            <a:r>
              <a:rPr lang="en-US" sz="1700" dirty="0" smtClean="0">
                <a:solidFill>
                  <a:prstClr val="black"/>
                </a:solidFill>
              </a:rPr>
              <a:t>.1 Quantum key distribution (KT)</a:t>
            </a:r>
          </a:p>
          <a:p>
            <a:pPr lvl="0"/>
            <a:r>
              <a:rPr lang="en-US" sz="1700" dirty="0">
                <a:solidFill>
                  <a:prstClr val="black"/>
                </a:solidFill>
              </a:rPr>
              <a:t> </a:t>
            </a:r>
            <a:r>
              <a:rPr lang="en-US" sz="1700" dirty="0" smtClean="0">
                <a:solidFill>
                  <a:prstClr val="black"/>
                </a:solidFill>
              </a:rPr>
              <a:t>        7.2 Quantum Security Standardization Activities (SK Telecom)</a:t>
            </a:r>
          </a:p>
          <a:p>
            <a:pPr lvl="0"/>
            <a:r>
              <a:rPr lang="en-US" sz="1700" dirty="0">
                <a:solidFill>
                  <a:prstClr val="black"/>
                </a:solidFill>
              </a:rPr>
              <a:t> </a:t>
            </a:r>
            <a:r>
              <a:rPr lang="en-US" sz="1700" dirty="0" smtClean="0">
                <a:solidFill>
                  <a:prstClr val="black"/>
                </a:solidFill>
              </a:rPr>
              <a:t>        7.3 Perspectives on quantum related </a:t>
            </a:r>
            <a:r>
              <a:rPr lang="en-US" sz="1700" dirty="0">
                <a:solidFill>
                  <a:prstClr val="black"/>
                </a:solidFill>
              </a:rPr>
              <a:t>activities </a:t>
            </a:r>
            <a:r>
              <a:rPr lang="en-US" sz="1700" dirty="0" smtClean="0">
                <a:solidFill>
                  <a:prstClr val="black"/>
                </a:solidFill>
              </a:rPr>
              <a:t>(CAS </a:t>
            </a:r>
            <a:r>
              <a:rPr lang="en-US" sz="1700" dirty="0">
                <a:solidFill>
                  <a:prstClr val="black"/>
                </a:solidFill>
              </a:rPr>
              <a:t>Quantum </a:t>
            </a:r>
            <a:r>
              <a:rPr lang="en-US" sz="1700" dirty="0" smtClean="0">
                <a:solidFill>
                  <a:prstClr val="black"/>
                </a:solidFill>
              </a:rPr>
              <a:t>Network/</a:t>
            </a:r>
            <a:r>
              <a:rPr lang="en-US" sz="1700" dirty="0" err="1" smtClean="0">
                <a:solidFill>
                  <a:prstClr val="black"/>
                </a:solidFill>
              </a:rPr>
              <a:t>QuantumCTek</a:t>
            </a:r>
            <a:r>
              <a:rPr lang="en-US" sz="1700" dirty="0" smtClean="0">
                <a:solidFill>
                  <a:prstClr val="black"/>
                </a:solidFill>
              </a:rPr>
              <a:t>)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        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        </a:t>
            </a:r>
            <a:endParaRPr lang="en-US" dirty="0">
              <a:solidFill>
                <a:prstClr val="black"/>
              </a:solidFill>
            </a:endParaRPr>
          </a:p>
          <a:p>
            <a:pPr marL="799200" lvl="1" indent="-342000"/>
            <a:endParaRPr lang="en-US" dirty="0"/>
          </a:p>
          <a:p>
            <a:pPr marL="799200" lvl="1" indent="-34200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990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6764" y="701878"/>
            <a:ext cx="3085236" cy="61561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047896" cy="115268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5382" y="262490"/>
            <a:ext cx="9144000" cy="53264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CJK CTO MEETING AGENDA</a:t>
            </a:r>
            <a:br>
              <a:rPr lang="en-US" sz="2800" b="1" dirty="0">
                <a:solidFill>
                  <a:schemeClr val="tx2"/>
                </a:solidFill>
              </a:rPr>
            </a:br>
            <a:endParaRPr lang="en-GB" sz="28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3096" y="1117671"/>
            <a:ext cx="940239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i="1" dirty="0" smtClean="0"/>
          </a:p>
          <a:p>
            <a:pPr marL="342900" indent="-342900">
              <a:buFont typeface="+mj-lt"/>
              <a:buAutoNum type="arabicPeriod" startAt="8"/>
            </a:pPr>
            <a:r>
              <a:rPr lang="en-US" b="1" dirty="0" smtClean="0"/>
              <a:t>Topic </a:t>
            </a:r>
            <a:r>
              <a:rPr lang="en-US" b="1" dirty="0"/>
              <a:t>3</a:t>
            </a:r>
            <a:r>
              <a:rPr lang="en-US" b="1" dirty="0" smtClean="0"/>
              <a:t>: Future of fixed broadband (Huawei)                                                                     </a:t>
            </a:r>
          </a:p>
          <a:p>
            <a:endParaRPr lang="en-US" b="1" dirty="0" smtClean="0"/>
          </a:p>
          <a:p>
            <a:pPr marL="342900" indent="-342900">
              <a:buFont typeface="+mj-lt"/>
              <a:buAutoNum type="arabicPeriod" startAt="9"/>
            </a:pPr>
            <a:r>
              <a:rPr lang="en-US" b="1" dirty="0"/>
              <a:t>Topic 4: Data center interconnection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9</a:t>
            </a:r>
            <a:r>
              <a:rPr lang="en-US" dirty="0" smtClean="0">
                <a:solidFill>
                  <a:prstClr val="black"/>
                </a:solidFill>
              </a:rPr>
              <a:t>.1 Data center issues and challenges (TTC)</a:t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>9.2 Business Segments and data center interconnect solutions (Sumitomo Electric Industries)</a:t>
            </a:r>
            <a:endParaRPr lang="en-US" b="1" i="1" dirty="0" smtClean="0">
              <a:solidFill>
                <a:prstClr val="black"/>
              </a:solidFill>
            </a:endParaRPr>
          </a:p>
          <a:p>
            <a:pPr lvl="1"/>
            <a:endParaRPr lang="en-US" b="1" i="1" dirty="0" smtClean="0">
              <a:solidFill>
                <a:prstClr val="black"/>
              </a:solidFill>
            </a:endParaRPr>
          </a:p>
          <a:p>
            <a:pPr lvl="1"/>
            <a:r>
              <a:rPr lang="en-US" b="1" i="1" dirty="0" smtClean="0">
                <a:solidFill>
                  <a:prstClr val="black"/>
                </a:solidFill>
              </a:rPr>
              <a:t>Coffee Break</a:t>
            </a:r>
            <a:endParaRPr lang="en-US" b="1" i="1" dirty="0">
              <a:solidFill>
                <a:prstClr val="black"/>
              </a:solidFill>
            </a:endParaRPr>
          </a:p>
          <a:p>
            <a:endParaRPr lang="en-US" b="1" dirty="0"/>
          </a:p>
          <a:p>
            <a:pPr marL="342900" indent="-342900">
              <a:buFont typeface="+mj-lt"/>
              <a:buAutoNum type="arabicPeriod" startAt="10"/>
            </a:pPr>
            <a:r>
              <a:rPr lang="en-US" b="1" dirty="0" smtClean="0"/>
              <a:t>Approval </a:t>
            </a:r>
            <a:r>
              <a:rPr lang="en-US" b="1" dirty="0"/>
              <a:t>of communique and close of meeting</a:t>
            </a:r>
          </a:p>
          <a:p>
            <a:endParaRPr lang="en-US" b="1" dirty="0"/>
          </a:p>
          <a:p>
            <a:endParaRPr lang="en-US" sz="2000" b="1" dirty="0"/>
          </a:p>
          <a:p>
            <a:pPr marL="342900" indent="-342900">
              <a:buFontTx/>
              <a:buAutoNum type="arabicPeriod" startAt="8"/>
            </a:pPr>
            <a:endParaRPr lang="en-US" sz="2000" b="1" i="1" dirty="0"/>
          </a:p>
          <a:p>
            <a:r>
              <a:rPr lang="en-US" sz="2000" b="1" i="1" dirty="0"/>
              <a:t>						</a:t>
            </a:r>
            <a:r>
              <a:rPr lang="en-US" sz="2000" b="1" i="1" dirty="0" smtClean="0"/>
              <a:t>Closure </a:t>
            </a:r>
            <a:r>
              <a:rPr lang="en-US" sz="2000" b="1" i="1" dirty="0"/>
              <a:t>of meeting: </a:t>
            </a:r>
            <a:r>
              <a:rPr lang="en-US" sz="2000" b="1" i="1" dirty="0" smtClean="0"/>
              <a:t>17h00</a:t>
            </a:r>
          </a:p>
          <a:p>
            <a:r>
              <a:rPr lang="en-US" sz="2000" b="1" i="1" dirty="0" smtClean="0"/>
              <a:t>       Welcome Dinner                                                                                   17h00-20h00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4140704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E1F2BCDC71C84BAC2A4329D7776EB3" ma:contentTypeVersion="2" ma:contentTypeDescription="Create a new document." ma:contentTypeScope="" ma:versionID="22662d7cfc8d727ae3ff5ffb2ab7c412">
  <xsd:schema xmlns:xsd="http://www.w3.org/2001/XMLSchema" xmlns:xs="http://www.w3.org/2001/XMLSchema" xmlns:p="http://schemas.microsoft.com/office/2006/metadata/properties" xmlns:ns1="http://schemas.microsoft.com/sharepoint/v3" xmlns:ns2="07f874d8-1985-4211-bd75-0b16975e87a8" targetNamespace="http://schemas.microsoft.com/office/2006/metadata/properties" ma:root="true" ma:fieldsID="7669a0de88b2ae686171c3652f8df146" ns1:_="" ns2:_="">
    <xsd:import namespace="http://schemas.microsoft.com/sharepoint/v3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B28D5A-0355-48BD-AD4B-E8FFCA75B6F5}"/>
</file>

<file path=customXml/itemProps2.xml><?xml version="1.0" encoding="utf-8"?>
<ds:datastoreItem xmlns:ds="http://schemas.openxmlformats.org/officeDocument/2006/customXml" ds:itemID="{4B28117E-9926-4C3D-919E-4106E7304EEE}"/>
</file>

<file path=customXml/itemProps3.xml><?xml version="1.0" encoding="utf-8"?>
<ds:datastoreItem xmlns:ds="http://schemas.openxmlformats.org/officeDocument/2006/customXml" ds:itemID="{0367548F-1EF5-4741-AFA6-D22FA1DC9030}"/>
</file>

<file path=docProps/app.xml><?xml version="1.0" encoding="utf-8"?>
<Properties xmlns="http://schemas.openxmlformats.org/officeDocument/2006/extended-properties" xmlns:vt="http://schemas.openxmlformats.org/officeDocument/2006/docPropsVTypes">
  <TotalTime>2880</TotalTime>
  <Words>39</Words>
  <Application>Microsoft Office PowerPoint</Application>
  <PresentationFormat>Widescreen</PresentationFormat>
  <Paragraphs>42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Agenda_CJK_CTO</dc:title>
  <dc:creator>Author</dc:creator>
  <cp:lastModifiedBy>Author</cp:lastModifiedBy>
  <cp:revision>50</cp:revision>
  <dcterms:created xsi:type="dcterms:W3CDTF">2017-11-30T15:43:56Z</dcterms:created>
  <dcterms:modified xsi:type="dcterms:W3CDTF">2019-07-12T13:58:07Z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0x010100D8E1F2BCDC71C84BAC2A4329D7776EB3</vt:lpwstr>
  </property>
</Properties>
</file>